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notesSlides/notesSlide1.xml" ContentType="application/vnd.openxmlformats-officedocument.presentationml.notesSlide+xml"/>
  <Override PartName="/ppt/media/image2.jpeg" ContentType="image/jpeg"/>
  <Override PartName="/ppt/notesSlides/notesSlide2.xml" ContentType="application/vnd.openxmlformats-officedocument.presentationml.notesSlide+xml"/>
  <Override PartName="/ppt/media/image3.jpeg" ContentType="image/jpeg"/>
  <Override PartName="/ppt/notesSlides/notesSlide3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 b="def" i="def"/>
      <a:tcStyle>
        <a:tcBdr/>
        <a:fill>
          <a:solidFill>
            <a:srgbClr val="FFE8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jpeg>
</file>

<file path=ppt/media/image1.tif>
</file>

<file path=ppt/media/image2.jpeg>
</file>

<file path=ppt/media/image3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8" name="Shape 15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7" name="Shape 16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are we documenting? A set of decision… </a:t>
            </a:r>
          </a:p>
          <a:p>
            <a:pPr/>
            <a:r>
              <a:t>What drives us to make a decision?</a:t>
            </a:r>
          </a:p>
          <a:p>
            <a:pPr/>
            <a:r>
              <a:t>And how do we make a decision?</a:t>
            </a:r>
          </a:p>
          <a:p>
            <a:pPr/>
          </a:p>
          <a:p>
            <a:pPr/>
            <a:r>
              <a:t>Strategy?  A plan? A goal?</a:t>
            </a:r>
          </a:p>
          <a:p>
            <a:pPr/>
          </a:p>
          <a:p>
            <a:pPr/>
            <a:r>
              <a:t>Chess Games Kasrparov or Fischer</a:t>
            </a:r>
          </a:p>
          <a:p>
            <a:pPr/>
          </a:p>
          <a:p>
            <a:pPr/>
          </a:p>
          <a:p>
            <a:pPr/>
            <a:r>
              <a:t>Photo by &lt;a href="https://unsplash.com/@jeshoots?utm_source=unsplash&amp;utm_medium=referral&amp;utm_content=creditCopyText"&gt;JESHOOTS.COM&lt;/a&gt; on &lt;a href="https://unsplash.com/photos/fzOITuS1DIQ?utm_source=unsplash&amp;utm_medium=referral&amp;utm_content=creditCopyText"&gt;Unsplash&lt;/a&gt;</a:t>
            </a:r>
          </a:p>
          <a:p>
            <a:pPr/>
            <a:r>
              <a:t>  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8" name="Shape 17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 all make decisions…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4" name="Shape 18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Fundamentals of Software Architecture: An Engineering Approach</a:t>
            </a:r>
          </a:p>
          <a:p>
            <a:pPr/>
            <a:r>
              <a:t>Book by Mark Richards and Neal Ford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/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232" sz="116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/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Body Level One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lIns="50800" tIns="50800" rIns="50800" bIns="50800"/>
          <a:lstStyle>
            <a:lvl1pPr marL="469900" indent="-300876" defTabSz="2438337">
              <a:lnSpc>
                <a:spcPct val="90000"/>
              </a:lnSpc>
              <a:buClrTx/>
              <a:buSzTx/>
              <a:buFontTx/>
              <a:buNone/>
              <a:defRPr spc="-200" sz="8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“Notable Quote”</a:t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50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232" sz="116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Body Level One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16953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170" sz="8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lIns="50800" tIns="50800" rIns="50800" bIns="50800"/>
          <a:lstStyle>
            <a:lvl1pPr marL="6096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bullet text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lIns="50800" tIns="50800" rIns="50800" bIns="50800" numCol="2" spcCol="1098550"/>
          <a:lstStyle>
            <a:lvl1pPr marL="6096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2192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8288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4384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30480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lIns="50800" tIns="50800" rIns="50800" bIns="50800"/>
          <a:lstStyle>
            <a:lvl1pPr marL="6096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bullet text</a:t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lIns="50800" tIns="50800" rIns="50800" bIns="50800" anchor="ctr"/>
          <a:lstStyle>
            <a:lvl1pPr defTabSz="2438337">
              <a:lnSpc>
                <a:spcPct val="80000"/>
              </a:lnSpc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80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Agenda Title</a:t>
            </a:r>
          </a:p>
        </p:txBody>
      </p:sp>
      <p:sp>
        <p:nvSpPr>
          <p:cNvPr id="89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ClrTx/>
              <a:buSzTx/>
              <a:buFontTx/>
              <a:buNone/>
              <a:defRPr spc="-99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Agenda Topics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831198" y="1186732"/>
            <a:ext cx="22721604" cy="1527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831198" y="3073266"/>
            <a:ext cx="22721604" cy="9110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188840" y="12524797"/>
            <a:ext cx="867582" cy="870497"/>
          </a:xfrm>
          <a:prstGeom prst="rect">
            <a:avLst/>
          </a:prstGeom>
          <a:ln w="12700">
            <a:miter lim="400000"/>
          </a:ln>
        </p:spPr>
        <p:txBody>
          <a:bodyPr wrap="none" lIns="243798" tIns="243798" rIns="243798" bIns="243798" anchor="ctr">
            <a:normAutofit fontScale="100000" lnSpcReduction="0"/>
          </a:bodyPr>
          <a:lstStyle>
            <a:lvl1pPr algn="r" defTabSz="2438400">
              <a:defRPr sz="2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1028700" marR="0" indent="-9144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●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1pPr>
      <a:lvl2pPr marL="1685470" marR="0" indent="-108857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○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2pPr>
      <a:lvl3pPr marL="2142670" marR="0" indent="-108857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■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3pPr>
      <a:lvl4pPr marL="2599870" marR="0" indent="-108857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●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4pPr>
      <a:lvl5pPr marL="3057070" marR="0" indent="-108857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○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5pPr>
      <a:lvl6pPr marL="36576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6pPr>
      <a:lvl7pPr marL="42672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7pPr>
      <a:lvl8pPr marL="48768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8pPr>
      <a:lvl9pPr marL="54864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IMG_4319.jpeg" descr="IMG_4319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46720" y="0"/>
            <a:ext cx="10287002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Use of reference"/>
          <p:cNvSpPr txBox="1"/>
          <p:nvPr/>
        </p:nvSpPr>
        <p:spPr>
          <a:xfrm>
            <a:off x="13232764" y="5380023"/>
            <a:ext cx="10473843" cy="18129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spc="-232" sz="11600"/>
            </a:lvl1pPr>
          </a:lstStyle>
          <a:p>
            <a:pPr/>
            <a:r>
              <a:t>Use of reference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jeshoots-com-fzOITuS1DIQ-unsplash.jpg" descr="jeshoots-com-fzOITuS1DIQ-unsplash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8" y="-323846"/>
            <a:ext cx="24379804" cy="16251754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Google Shape;74;p16"/>
          <p:cNvSpPr/>
          <p:nvPr/>
        </p:nvSpPr>
        <p:spPr>
          <a:xfrm>
            <a:off x="-21407" y="1218040"/>
            <a:ext cx="24426814" cy="1500001"/>
          </a:xfrm>
          <a:prstGeom prst="rect">
            <a:avLst/>
          </a:prstGeom>
          <a:solidFill>
            <a:schemeClr val="accent1">
              <a:alpha val="8194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l" defTabSz="2438400">
              <a:defRPr sz="36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65" name="Google Shape;75;p16"/>
          <p:cNvSpPr txBox="1"/>
          <p:nvPr/>
        </p:nvSpPr>
        <p:spPr>
          <a:xfrm>
            <a:off x="6204461" y="835776"/>
            <a:ext cx="20718234" cy="3395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normAutofit fontScale="100000" lnSpcReduction="0"/>
          </a:bodyPr>
          <a:lstStyle>
            <a:lvl1pPr algn="l" defTabSz="2438400">
              <a:defRPr cap="all" spc="700" sz="1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ALTERNATIVES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ryan-howerter-JXIFjYVbAS8-unsplash.jpg" descr="ryan-howerter-JXIFjYVbAS8-unsplash.jpg"/>
          <p:cNvPicPr>
            <a:picLocks noChangeAspect="1"/>
          </p:cNvPicPr>
          <p:nvPr/>
        </p:nvPicPr>
        <p:blipFill>
          <a:blip r:embed="rId3">
            <a:extLst/>
          </a:blip>
          <a:srcRect l="0" t="0" r="0" b="20015"/>
          <a:stretch>
            <a:fillRect/>
          </a:stretch>
        </p:blipFill>
        <p:spPr>
          <a:xfrm>
            <a:off x="-7641" y="-21548"/>
            <a:ext cx="24399282" cy="1375909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2" name="unsplash.com/@rhowerter"/>
          <p:cNvGrpSpPr/>
          <p:nvPr/>
        </p:nvGrpSpPr>
        <p:grpSpPr>
          <a:xfrm>
            <a:off x="20643028" y="13111559"/>
            <a:ext cx="3698172" cy="436678"/>
            <a:chOff x="0" y="0"/>
            <a:chExt cx="3698171" cy="436676"/>
          </a:xfrm>
        </p:grpSpPr>
        <p:sp>
          <p:nvSpPr>
            <p:cNvPr id="170" name="Rectangle"/>
            <p:cNvSpPr/>
            <p:nvPr/>
          </p:nvSpPr>
          <p:spPr>
            <a:xfrm>
              <a:off x="0" y="13386"/>
              <a:ext cx="3698172" cy="409905"/>
            </a:xfrm>
            <a:prstGeom prst="rect">
              <a:avLst/>
            </a:prstGeom>
            <a:solidFill>
              <a:srgbClr val="92929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457200">
                <a:lnSpc>
                  <a:spcPct val="117999"/>
                </a:lnSpc>
                <a:defRPr sz="2200">
                  <a:solidFill>
                    <a:srgbClr val="000000"/>
                  </a:solidFill>
                </a:defRPr>
              </a:pPr>
            </a:p>
          </p:txBody>
        </p:sp>
        <p:sp>
          <p:nvSpPr>
            <p:cNvPr id="171" name="unsplash.com/@rhowerter"/>
            <p:cNvSpPr txBox="1"/>
            <p:nvPr/>
          </p:nvSpPr>
          <p:spPr>
            <a:xfrm>
              <a:off x="0" y="0"/>
              <a:ext cx="3698172" cy="4366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 defTabSz="457200">
                <a:lnSpc>
                  <a:spcPct val="117999"/>
                </a:lnSpc>
                <a:defRPr sz="2200">
                  <a:solidFill>
                    <a:srgbClr val="000000"/>
                  </a:solidFill>
                </a:defRPr>
              </a:lvl1pPr>
            </a:lstStyle>
            <a:p>
              <a:pPr/>
              <a:r>
                <a:t>unsplash.com/@rhowerter</a:t>
              </a:r>
            </a:p>
          </p:txBody>
        </p:sp>
      </p:grpSp>
      <p:sp>
        <p:nvSpPr>
          <p:cNvPr id="173" name="Google Shape;74;p16"/>
          <p:cNvSpPr/>
          <p:nvPr/>
        </p:nvSpPr>
        <p:spPr>
          <a:xfrm>
            <a:off x="-21407" y="1218040"/>
            <a:ext cx="24426814" cy="1500001"/>
          </a:xfrm>
          <a:prstGeom prst="rect">
            <a:avLst/>
          </a:prstGeom>
          <a:solidFill>
            <a:srgbClr val="1EB001">
              <a:alpha val="81943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l" defTabSz="2438400">
              <a:defRPr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74" name="Google Shape;75;p16"/>
          <p:cNvSpPr txBox="1"/>
          <p:nvPr/>
        </p:nvSpPr>
        <p:spPr>
          <a:xfrm>
            <a:off x="2172211" y="931026"/>
            <a:ext cx="20718234" cy="3395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normAutofit fontScale="100000" lnSpcReduction="0"/>
          </a:bodyPr>
          <a:lstStyle>
            <a:lvl1pPr algn="l" defTabSz="2438400">
              <a:defRPr cap="all" spc="700" sz="1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WE MAKE DECISIONS</a:t>
            </a:r>
          </a:p>
        </p:txBody>
      </p:sp>
      <p:sp>
        <p:nvSpPr>
          <p:cNvPr id="175" name="Google Shape;74;p16"/>
          <p:cNvSpPr/>
          <p:nvPr/>
        </p:nvSpPr>
        <p:spPr>
          <a:xfrm>
            <a:off x="-21406" y="3526259"/>
            <a:ext cx="24426814" cy="1500002"/>
          </a:xfrm>
          <a:prstGeom prst="rect">
            <a:avLst/>
          </a:prstGeom>
          <a:solidFill>
            <a:srgbClr val="1EB001">
              <a:alpha val="81943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l" defTabSz="2438400">
              <a:defRPr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76" name="Google Shape;75;p16"/>
          <p:cNvSpPr txBox="1"/>
          <p:nvPr/>
        </p:nvSpPr>
        <p:spPr>
          <a:xfrm>
            <a:off x="9258811" y="3201145"/>
            <a:ext cx="20718234" cy="33958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normAutofit fontScale="100000" lnSpcReduction="0"/>
          </a:bodyPr>
          <a:lstStyle>
            <a:lvl1pPr algn="l" defTabSz="2438400">
              <a:defRPr cap="all" spc="700" sz="1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ALL THE TIME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74;p16"/>
          <p:cNvSpPr/>
          <p:nvPr/>
        </p:nvSpPr>
        <p:spPr>
          <a:xfrm>
            <a:off x="-21407" y="1218040"/>
            <a:ext cx="24426814" cy="1500001"/>
          </a:xfrm>
          <a:prstGeom prst="rect">
            <a:avLst/>
          </a:prstGeom>
          <a:solidFill>
            <a:srgbClr val="1EB001">
              <a:alpha val="81943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l" defTabSz="2438400">
              <a:defRPr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81" name="Google Shape;75;p16"/>
          <p:cNvSpPr txBox="1"/>
          <p:nvPr/>
        </p:nvSpPr>
        <p:spPr>
          <a:xfrm>
            <a:off x="5804411" y="905626"/>
            <a:ext cx="20718234" cy="3395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normAutofit fontScale="100000" lnSpcReduction="0"/>
          </a:bodyPr>
          <a:lstStyle>
            <a:lvl1pPr algn="l" defTabSz="2438400">
              <a:defRPr cap="all" spc="700" sz="1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ANTI PATTERNS</a:t>
            </a:r>
          </a:p>
        </p:txBody>
      </p:sp>
      <p:pic>
        <p:nvPicPr>
          <p:cNvPr id="18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151590" y="2857595"/>
            <a:ext cx="8080820" cy="105835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